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6C38C7C0-F227-4FDB-A7D2-3A3208433458}" type="datetimeFigureOut">
              <a:rPr lang="it-IT" smtClean="0"/>
              <a:pPr/>
              <a:t>22/04/2021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BA267CC-4A05-47B9-9398-F74133DD318E}"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C38C7C0-F227-4FDB-A7D2-3A3208433458}" type="datetimeFigureOut">
              <a:rPr lang="it-IT" smtClean="0"/>
              <a:pPr/>
              <a:t>22/04/2021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BA267CC-4A05-47B9-9398-F74133DD318E}"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C38C7C0-F227-4FDB-A7D2-3A3208433458}" type="datetimeFigureOut">
              <a:rPr lang="it-IT" smtClean="0"/>
              <a:pPr/>
              <a:t>22/04/2021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BA267CC-4A05-47B9-9398-F74133DD318E}"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C38C7C0-F227-4FDB-A7D2-3A3208433458}" type="datetimeFigureOut">
              <a:rPr lang="it-IT" smtClean="0"/>
              <a:pPr/>
              <a:t>22/04/2021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BA267CC-4A05-47B9-9398-F74133DD318E}"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6C38C7C0-F227-4FDB-A7D2-3A3208433458}" type="datetimeFigureOut">
              <a:rPr lang="it-IT" smtClean="0"/>
              <a:pPr/>
              <a:t>22/04/2021</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BA267CC-4A05-47B9-9398-F74133DD318E}"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6C38C7C0-F227-4FDB-A7D2-3A3208433458}" type="datetimeFigureOut">
              <a:rPr lang="it-IT" smtClean="0"/>
              <a:pPr/>
              <a:t>22/04/2021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BA267CC-4A05-47B9-9398-F74133DD318E}"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6C38C7C0-F227-4FDB-A7D2-3A3208433458}" type="datetimeFigureOut">
              <a:rPr lang="it-IT" smtClean="0"/>
              <a:pPr/>
              <a:t>22/04/2021</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BA267CC-4A05-47B9-9398-F74133DD318E}"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6C38C7C0-F227-4FDB-A7D2-3A3208433458}" type="datetimeFigureOut">
              <a:rPr lang="it-IT" smtClean="0"/>
              <a:pPr/>
              <a:t>22/04/2021</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BA267CC-4A05-47B9-9398-F74133DD318E}"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C38C7C0-F227-4FDB-A7D2-3A3208433458}" type="datetimeFigureOut">
              <a:rPr lang="it-IT" smtClean="0"/>
              <a:pPr/>
              <a:t>22/04/2021</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BA267CC-4A05-47B9-9398-F74133DD318E}"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C38C7C0-F227-4FDB-A7D2-3A3208433458}" type="datetimeFigureOut">
              <a:rPr lang="it-IT" smtClean="0"/>
              <a:pPr/>
              <a:t>22/04/2021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BA267CC-4A05-47B9-9398-F74133DD318E}"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C38C7C0-F227-4FDB-A7D2-3A3208433458}" type="datetimeFigureOut">
              <a:rPr lang="it-IT" smtClean="0"/>
              <a:pPr/>
              <a:t>22/04/2021</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BA267CC-4A05-47B9-9398-F74133DD318E}"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38C7C0-F227-4FDB-A7D2-3A3208433458}" type="datetimeFigureOut">
              <a:rPr lang="it-IT" smtClean="0"/>
              <a:pPr/>
              <a:t>22/04/2021</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A267CC-4A05-47B9-9398-F74133DD318E}"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err="1" smtClean="0"/>
              <a:t>Kant</a:t>
            </a:r>
            <a:endParaRPr lang="it-IT" dirty="0"/>
          </a:p>
        </p:txBody>
      </p:sp>
      <p:sp>
        <p:nvSpPr>
          <p:cNvPr id="3" name="Sottotitolo 2"/>
          <p:cNvSpPr>
            <a:spLocks noGrp="1"/>
          </p:cNvSpPr>
          <p:nvPr>
            <p:ph type="subTitle" idx="1"/>
          </p:nvPr>
        </p:nvSpPr>
        <p:spPr/>
        <p:txBody>
          <a:bodyPr/>
          <a:lstStyle/>
          <a:p>
            <a:r>
              <a:rPr lang="it-IT" i="1" dirty="0" smtClean="0">
                <a:solidFill>
                  <a:schemeClr val="tx1"/>
                </a:solidFill>
              </a:rPr>
              <a:t>Per la pace perpetua</a:t>
            </a:r>
            <a:endParaRPr lang="it-IT" i="1" dirty="0">
              <a:solidFill>
                <a:schemeClr val="tx1"/>
              </a:solidFill>
            </a:endParaRPr>
          </a:p>
        </p:txBody>
      </p:sp>
      <p:pic>
        <p:nvPicPr>
          <p:cNvPr id="14338" name="Picture 2" descr="Visualizza immagine di origine"/>
          <p:cNvPicPr>
            <a:picLocks noChangeAspect="1" noChangeArrowheads="1"/>
          </p:cNvPicPr>
          <p:nvPr/>
        </p:nvPicPr>
        <p:blipFill>
          <a:blip r:embed="rId2" cstate="print"/>
          <a:srcRect/>
          <a:stretch>
            <a:fillRect/>
          </a:stretch>
        </p:blipFill>
        <p:spPr bwMode="auto">
          <a:xfrm>
            <a:off x="500034" y="285728"/>
            <a:ext cx="2264449" cy="285752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14348" y="142852"/>
            <a:ext cx="7772400" cy="1470025"/>
          </a:xfrm>
        </p:spPr>
        <p:txBody>
          <a:bodyPr/>
          <a:lstStyle/>
          <a:p>
            <a:r>
              <a:rPr lang="it-IT" dirty="0" smtClean="0"/>
              <a:t>I tre articoli definitivi</a:t>
            </a:r>
            <a:endParaRPr lang="it-IT" dirty="0"/>
          </a:p>
        </p:txBody>
      </p:sp>
      <p:sp>
        <p:nvSpPr>
          <p:cNvPr id="4" name="Sottotitolo 3"/>
          <p:cNvSpPr>
            <a:spLocks noGrp="1"/>
          </p:cNvSpPr>
          <p:nvPr>
            <p:ph type="subTitle" idx="1"/>
          </p:nvPr>
        </p:nvSpPr>
        <p:spPr>
          <a:xfrm>
            <a:off x="357158" y="1285860"/>
            <a:ext cx="8429684" cy="1752600"/>
          </a:xfrm>
        </p:spPr>
        <p:txBody>
          <a:bodyPr>
            <a:noAutofit/>
          </a:bodyPr>
          <a:lstStyle/>
          <a:p>
            <a:pPr lvl="0" algn="just"/>
            <a:r>
              <a:rPr lang="it-IT" sz="2800" dirty="0" smtClean="0">
                <a:solidFill>
                  <a:srgbClr val="FF0000"/>
                </a:solidFill>
              </a:rPr>
              <a:t>1- </a:t>
            </a:r>
            <a:r>
              <a:rPr lang="it-IT" sz="2800" dirty="0" smtClean="0">
                <a:solidFill>
                  <a:schemeClr val="tx1"/>
                </a:solidFill>
              </a:rPr>
              <a:t>“La </a:t>
            </a:r>
            <a:r>
              <a:rPr lang="it-IT" sz="2800" dirty="0">
                <a:solidFill>
                  <a:schemeClr val="tx1"/>
                </a:solidFill>
              </a:rPr>
              <a:t>costituzione civile di ogni Stato deve essere repubblicana”.</a:t>
            </a:r>
          </a:p>
          <a:p>
            <a:pPr algn="just"/>
            <a:r>
              <a:rPr lang="it-IT" sz="2800" dirty="0">
                <a:solidFill>
                  <a:schemeClr val="tx1"/>
                </a:solidFill>
              </a:rPr>
              <a:t>Tra tutte le forme di Stato solo la </a:t>
            </a:r>
            <a:r>
              <a:rPr lang="it-IT" sz="2800" b="1" cap="small" dirty="0">
                <a:solidFill>
                  <a:schemeClr val="tx1"/>
                </a:solidFill>
              </a:rPr>
              <a:t>Repubblica</a:t>
            </a:r>
            <a:r>
              <a:rPr lang="it-IT" sz="2800" dirty="0">
                <a:solidFill>
                  <a:schemeClr val="tx1"/>
                </a:solidFill>
              </a:rPr>
              <a:t> è quella che può garantire la pace. Infatti, solo in una Repubblica i membri della società: 1) sono </a:t>
            </a:r>
            <a:r>
              <a:rPr lang="it-IT" sz="2800" b="1" dirty="0">
                <a:solidFill>
                  <a:schemeClr val="tx1"/>
                </a:solidFill>
              </a:rPr>
              <a:t>liberi</a:t>
            </a:r>
            <a:r>
              <a:rPr lang="it-IT" sz="2800" dirty="0">
                <a:solidFill>
                  <a:schemeClr val="tx1"/>
                </a:solidFill>
              </a:rPr>
              <a:t>; 2) dipendono tutti da </a:t>
            </a:r>
            <a:r>
              <a:rPr lang="it-IT" sz="2800" b="1" dirty="0">
                <a:solidFill>
                  <a:schemeClr val="tx1"/>
                </a:solidFill>
              </a:rPr>
              <a:t>un’unica legislazione</a:t>
            </a:r>
            <a:r>
              <a:rPr lang="it-IT" sz="2800" dirty="0">
                <a:solidFill>
                  <a:schemeClr val="tx1"/>
                </a:solidFill>
              </a:rPr>
              <a:t>; 3) sono </a:t>
            </a:r>
            <a:r>
              <a:rPr lang="it-IT" sz="2800" b="1" dirty="0">
                <a:solidFill>
                  <a:schemeClr val="tx1"/>
                </a:solidFill>
              </a:rPr>
              <a:t>tutti uguali</a:t>
            </a:r>
            <a:r>
              <a:rPr lang="it-IT" sz="2800" dirty="0">
                <a:solidFill>
                  <a:schemeClr val="tx1"/>
                </a:solidFill>
              </a:rPr>
              <a:t> (in quanto cittadini). In una Repubblica la guerra può essere evitata facilmente, dato che sono i cittadini a dover decidere se fare una guerra o meno: e perché i cittadini dovrebbero scegliere di fare una guerra, se questa non porta che morte e miseria?</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14348" y="142852"/>
            <a:ext cx="7772400" cy="1470025"/>
          </a:xfrm>
        </p:spPr>
        <p:txBody>
          <a:bodyPr/>
          <a:lstStyle/>
          <a:p>
            <a:r>
              <a:rPr lang="it-IT" dirty="0" smtClean="0"/>
              <a:t>I tre articoli definitivi</a:t>
            </a:r>
            <a:endParaRPr lang="it-IT" dirty="0"/>
          </a:p>
        </p:txBody>
      </p:sp>
      <p:sp>
        <p:nvSpPr>
          <p:cNvPr id="4" name="Sottotitolo 3"/>
          <p:cNvSpPr>
            <a:spLocks noGrp="1"/>
          </p:cNvSpPr>
          <p:nvPr>
            <p:ph type="subTitle" idx="1"/>
          </p:nvPr>
        </p:nvSpPr>
        <p:spPr>
          <a:xfrm>
            <a:off x="357158" y="1285860"/>
            <a:ext cx="8429684" cy="1752600"/>
          </a:xfrm>
        </p:spPr>
        <p:txBody>
          <a:bodyPr>
            <a:noAutofit/>
          </a:bodyPr>
          <a:lstStyle/>
          <a:p>
            <a:pPr lvl="0" algn="just"/>
            <a:r>
              <a:rPr lang="it-IT" sz="2800" dirty="0" smtClean="0">
                <a:solidFill>
                  <a:srgbClr val="FF0000"/>
                </a:solidFill>
              </a:rPr>
              <a:t>2-</a:t>
            </a:r>
            <a:r>
              <a:rPr lang="it-IT" sz="2800" dirty="0" smtClean="0">
                <a:solidFill>
                  <a:schemeClr val="tx1"/>
                </a:solidFill>
              </a:rPr>
              <a:t> “Il </a:t>
            </a:r>
            <a:r>
              <a:rPr lang="it-IT" sz="2800" dirty="0">
                <a:solidFill>
                  <a:schemeClr val="tx1"/>
                </a:solidFill>
              </a:rPr>
              <a:t>diritto internazionale deve fondarsi su una federazione di Stati liberi”.</a:t>
            </a:r>
          </a:p>
          <a:p>
            <a:pPr algn="just"/>
            <a:r>
              <a:rPr lang="it-IT" sz="2800" dirty="0">
                <a:solidFill>
                  <a:schemeClr val="tx1"/>
                </a:solidFill>
              </a:rPr>
              <a:t>Dopo che gli uomini si sono riuniti in società, il problema iniziale si ripropone. Gli Stati infatti si troveranno </a:t>
            </a:r>
            <a:r>
              <a:rPr lang="it-IT" sz="2800" cap="small" dirty="0">
                <a:solidFill>
                  <a:schemeClr val="tx1"/>
                </a:solidFill>
              </a:rPr>
              <a:t>in uno stato di guerra</a:t>
            </a:r>
            <a:r>
              <a:rPr lang="it-IT" sz="2800" dirty="0">
                <a:solidFill>
                  <a:schemeClr val="tx1"/>
                </a:solidFill>
              </a:rPr>
              <a:t>, gli uni contro gli altri. Per questo, dice </a:t>
            </a:r>
            <a:r>
              <a:rPr lang="it-IT" sz="2800" dirty="0" err="1">
                <a:solidFill>
                  <a:schemeClr val="tx1"/>
                </a:solidFill>
              </a:rPr>
              <a:t>Kant</a:t>
            </a:r>
            <a:r>
              <a:rPr lang="it-IT" sz="2800" dirty="0">
                <a:solidFill>
                  <a:schemeClr val="tx1"/>
                </a:solidFill>
              </a:rPr>
              <a:t>, bisognerebbe costruire una </a:t>
            </a:r>
            <a:r>
              <a:rPr lang="it-IT" sz="2800" b="1" cap="small" dirty="0">
                <a:solidFill>
                  <a:schemeClr val="tx1"/>
                </a:solidFill>
              </a:rPr>
              <a:t>federazione di popoli</a:t>
            </a:r>
            <a:r>
              <a:rPr lang="it-IT" sz="2800" dirty="0">
                <a:solidFill>
                  <a:schemeClr val="tx1"/>
                </a:solidFill>
              </a:rPr>
              <a:t>, cioè un gigantesco Stato che riunisca tutti gli Stati (così come uno Stato riunisce tutti gli individui).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14348" y="142852"/>
            <a:ext cx="7772400" cy="1470025"/>
          </a:xfrm>
        </p:spPr>
        <p:txBody>
          <a:bodyPr/>
          <a:lstStyle/>
          <a:p>
            <a:r>
              <a:rPr lang="it-IT" dirty="0" smtClean="0"/>
              <a:t>I tre articoli definitivi</a:t>
            </a:r>
            <a:endParaRPr lang="it-IT" dirty="0"/>
          </a:p>
        </p:txBody>
      </p:sp>
      <p:sp>
        <p:nvSpPr>
          <p:cNvPr id="4" name="Sottotitolo 3"/>
          <p:cNvSpPr>
            <a:spLocks noGrp="1"/>
          </p:cNvSpPr>
          <p:nvPr>
            <p:ph type="subTitle" idx="1"/>
          </p:nvPr>
        </p:nvSpPr>
        <p:spPr>
          <a:xfrm>
            <a:off x="357158" y="1285860"/>
            <a:ext cx="8429684" cy="1752600"/>
          </a:xfrm>
        </p:spPr>
        <p:txBody>
          <a:bodyPr>
            <a:noAutofit/>
          </a:bodyPr>
          <a:lstStyle/>
          <a:p>
            <a:pPr algn="just"/>
            <a:r>
              <a:rPr lang="it-IT" sz="2400" b="1" i="1" dirty="0" smtClean="0">
                <a:solidFill>
                  <a:schemeClr val="tx1"/>
                </a:solidFill>
                <a:effectLst>
                  <a:outerShdw blurRad="50800" dist="38100" algn="tr" rotWithShape="0">
                    <a:prstClr val="black">
                      <a:alpha val="40000"/>
                    </a:prstClr>
                  </a:outerShdw>
                </a:effectLst>
              </a:rPr>
              <a:t>T</a:t>
            </a:r>
            <a:r>
              <a:rPr lang="it-IT" sz="2400" b="1" dirty="0" smtClean="0">
                <a:solidFill>
                  <a:schemeClr val="tx1"/>
                </a:solidFill>
              </a:rPr>
              <a:t> </a:t>
            </a:r>
            <a:r>
              <a:rPr lang="it-IT" sz="2400" dirty="0" smtClean="0">
                <a:solidFill>
                  <a:schemeClr val="tx1"/>
                </a:solidFill>
              </a:rPr>
              <a:t>“Secondo la ragione, per Stati in reciproco rapporto, non ci può essere nessun altro modo di venir fuori dalla condizione senza legge che comporta solamente guerra, se non che </a:t>
            </a:r>
            <a:r>
              <a:rPr lang="it-IT" sz="2400" b="1" dirty="0" smtClean="0">
                <a:solidFill>
                  <a:schemeClr val="tx1"/>
                </a:solidFill>
              </a:rPr>
              <a:t>rinuncino, proprio come esseri umani singoli, alla loro libertà selvaggia </a:t>
            </a:r>
            <a:r>
              <a:rPr lang="it-IT" sz="2400" dirty="0" smtClean="0">
                <a:solidFill>
                  <a:schemeClr val="tx1"/>
                </a:solidFill>
              </a:rPr>
              <a:t>(senza legge) per adattarsi a leggi pubbliche coercitive e così formare uno </a:t>
            </a:r>
            <a:r>
              <a:rPr lang="it-IT" sz="2400" b="1" i="1" dirty="0" smtClean="0">
                <a:solidFill>
                  <a:schemeClr val="tx1"/>
                </a:solidFill>
              </a:rPr>
              <a:t>stato di popoli</a:t>
            </a:r>
            <a:r>
              <a:rPr lang="it-IT" sz="2400" dirty="0" smtClean="0">
                <a:solidFill>
                  <a:schemeClr val="tx1"/>
                </a:solidFill>
              </a:rPr>
              <a:t> – naturalmente in espansione – che alla fine abbraccerà tutti i popoli della terra. Ma poiché essi, secondo la loro idea del diritto, non vogliono affatto questo, e quindi rigettano </a:t>
            </a:r>
            <a:r>
              <a:rPr lang="it-IT" sz="2400" i="1" dirty="0" smtClean="0">
                <a:solidFill>
                  <a:schemeClr val="tx1"/>
                </a:solidFill>
              </a:rPr>
              <a:t>in ipotesi</a:t>
            </a:r>
            <a:r>
              <a:rPr lang="it-IT" sz="2400" dirty="0" smtClean="0">
                <a:solidFill>
                  <a:schemeClr val="tx1"/>
                </a:solidFill>
              </a:rPr>
              <a:t> ciò che è giusto </a:t>
            </a:r>
            <a:r>
              <a:rPr lang="it-IT" sz="2400" i="1" dirty="0" smtClean="0">
                <a:solidFill>
                  <a:schemeClr val="tx1"/>
                </a:solidFill>
              </a:rPr>
              <a:t>in tesi</a:t>
            </a:r>
            <a:r>
              <a:rPr lang="it-IT" sz="2400" dirty="0" smtClean="0">
                <a:solidFill>
                  <a:schemeClr val="tx1"/>
                </a:solidFill>
              </a:rPr>
              <a:t>, al posto dell'idea positiva di </a:t>
            </a:r>
            <a:r>
              <a:rPr lang="it-IT" sz="2400" i="1" dirty="0" smtClean="0">
                <a:solidFill>
                  <a:schemeClr val="tx1"/>
                </a:solidFill>
              </a:rPr>
              <a:t>una repubblica mondiale</a:t>
            </a:r>
            <a:r>
              <a:rPr lang="it-IT" sz="2400" dirty="0" smtClean="0">
                <a:solidFill>
                  <a:schemeClr val="tx1"/>
                </a:solidFill>
              </a:rPr>
              <a:t> (se non tutto deve andar perduto), solo il surrogato </a:t>
            </a:r>
            <a:r>
              <a:rPr lang="it-IT" sz="2400" i="1" dirty="0" smtClean="0">
                <a:solidFill>
                  <a:schemeClr val="tx1"/>
                </a:solidFill>
              </a:rPr>
              <a:t>negativo</a:t>
            </a:r>
            <a:r>
              <a:rPr lang="it-IT" sz="2400" dirty="0" smtClean="0">
                <a:solidFill>
                  <a:schemeClr val="tx1"/>
                </a:solidFill>
              </a:rPr>
              <a:t> di una </a:t>
            </a:r>
            <a:r>
              <a:rPr lang="it-IT" sz="2400" i="1" dirty="0" smtClean="0">
                <a:solidFill>
                  <a:schemeClr val="tx1"/>
                </a:solidFill>
              </a:rPr>
              <a:t>lega</a:t>
            </a:r>
            <a:r>
              <a:rPr lang="it-IT" sz="2400" dirty="0" smtClean="0">
                <a:solidFill>
                  <a:schemeClr val="tx1"/>
                </a:solidFill>
              </a:rPr>
              <a:t> permanente e in costante espansione che allontani la guerra può trattenere il torrente dell'inclinazione ostile che rifugge il diritto, però con il rischio costante della sua rottura”.</a:t>
            </a:r>
            <a:r>
              <a:rPr lang="it-IT" sz="2800" baseline="30000" dirty="0" smtClean="0"/>
              <a:t> </a:t>
            </a:r>
            <a:endParaRPr lang="it-IT" sz="2800"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14348" y="142852"/>
            <a:ext cx="7772400" cy="1470025"/>
          </a:xfrm>
        </p:spPr>
        <p:txBody>
          <a:bodyPr/>
          <a:lstStyle/>
          <a:p>
            <a:r>
              <a:rPr lang="it-IT" dirty="0" smtClean="0"/>
              <a:t>I tre articoli definitivi</a:t>
            </a:r>
            <a:endParaRPr lang="it-IT" dirty="0"/>
          </a:p>
        </p:txBody>
      </p:sp>
      <p:sp>
        <p:nvSpPr>
          <p:cNvPr id="4" name="Sottotitolo 3"/>
          <p:cNvSpPr>
            <a:spLocks noGrp="1"/>
          </p:cNvSpPr>
          <p:nvPr>
            <p:ph type="subTitle" idx="1"/>
          </p:nvPr>
        </p:nvSpPr>
        <p:spPr>
          <a:xfrm>
            <a:off x="357158" y="1285860"/>
            <a:ext cx="8429684" cy="1752600"/>
          </a:xfrm>
        </p:spPr>
        <p:txBody>
          <a:bodyPr>
            <a:noAutofit/>
          </a:bodyPr>
          <a:lstStyle/>
          <a:p>
            <a:pPr lvl="0" algn="just"/>
            <a:r>
              <a:rPr lang="it-IT" sz="2800" dirty="0" smtClean="0">
                <a:solidFill>
                  <a:srgbClr val="FF0000"/>
                </a:solidFill>
              </a:rPr>
              <a:t>3-</a:t>
            </a:r>
            <a:r>
              <a:rPr lang="it-IT" sz="2800" dirty="0" smtClean="0">
                <a:solidFill>
                  <a:schemeClr val="tx1"/>
                </a:solidFill>
              </a:rPr>
              <a:t> “Il </a:t>
            </a:r>
            <a:r>
              <a:rPr lang="it-IT" sz="2800" dirty="0">
                <a:solidFill>
                  <a:schemeClr val="tx1"/>
                </a:solidFill>
              </a:rPr>
              <a:t>diritto cosmopolitico deve essere limitato alle condizioni di ospitalità universale”.</a:t>
            </a:r>
          </a:p>
          <a:p>
            <a:pPr algn="just"/>
            <a:r>
              <a:rPr lang="it-IT" sz="2800" b="1" i="1" dirty="0">
                <a:solidFill>
                  <a:schemeClr val="tx1"/>
                </a:solidFill>
                <a:effectLst>
                  <a:outerShdw blurRad="50800" dist="38100" algn="tr" rotWithShape="0">
                    <a:prstClr val="black">
                      <a:alpha val="40000"/>
                    </a:prstClr>
                  </a:outerShdw>
                </a:effectLst>
              </a:rPr>
              <a:t>T</a:t>
            </a:r>
            <a:r>
              <a:rPr lang="it-IT" sz="2800" b="1" dirty="0">
                <a:solidFill>
                  <a:schemeClr val="tx1"/>
                </a:solidFill>
              </a:rPr>
              <a:t> </a:t>
            </a:r>
            <a:r>
              <a:rPr lang="it-IT" sz="2800" dirty="0">
                <a:solidFill>
                  <a:schemeClr val="tx1"/>
                </a:solidFill>
              </a:rPr>
              <a:t>“Qui, come negli articoli precedenti, non si discute di filantropia bensì del diritto, e in questo caso </a:t>
            </a:r>
            <a:r>
              <a:rPr lang="it-IT" sz="2800" i="1" dirty="0">
                <a:solidFill>
                  <a:schemeClr val="tx1"/>
                </a:solidFill>
              </a:rPr>
              <a:t>ospitalità</a:t>
            </a:r>
            <a:r>
              <a:rPr lang="it-IT" sz="2800" dirty="0">
                <a:solidFill>
                  <a:schemeClr val="tx1"/>
                </a:solidFill>
              </a:rPr>
              <a:t> significa il diritto di uno straniero a non essere trattato ostilmente da un altro a causa del suo arrivo sul suo territorio. Questi lo può respingere, se ciò può avvenire senza la sua rovina; ma, finché al suo posto si comporta pacificamente, non può andargli incontro con avversione.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14348" y="142852"/>
            <a:ext cx="7772400" cy="1470025"/>
          </a:xfrm>
        </p:spPr>
        <p:txBody>
          <a:bodyPr/>
          <a:lstStyle/>
          <a:p>
            <a:r>
              <a:rPr lang="it-IT" dirty="0" smtClean="0"/>
              <a:t>I tre articoli definitivi</a:t>
            </a:r>
            <a:endParaRPr lang="it-IT" dirty="0"/>
          </a:p>
        </p:txBody>
      </p:sp>
      <p:sp>
        <p:nvSpPr>
          <p:cNvPr id="4" name="Sottotitolo 3"/>
          <p:cNvSpPr>
            <a:spLocks noGrp="1"/>
          </p:cNvSpPr>
          <p:nvPr>
            <p:ph type="subTitle" idx="1"/>
          </p:nvPr>
        </p:nvSpPr>
        <p:spPr>
          <a:xfrm>
            <a:off x="357158" y="1285860"/>
            <a:ext cx="8429684" cy="1752600"/>
          </a:xfrm>
        </p:spPr>
        <p:txBody>
          <a:bodyPr>
            <a:noAutofit/>
          </a:bodyPr>
          <a:lstStyle/>
          <a:p>
            <a:pPr algn="just"/>
            <a:r>
              <a:rPr lang="it-IT" sz="2800" dirty="0" smtClean="0">
                <a:solidFill>
                  <a:schemeClr val="tx1"/>
                </a:solidFill>
              </a:rPr>
              <a:t>Lo straniero non può rivendicare un </a:t>
            </a:r>
            <a:r>
              <a:rPr lang="it-IT" sz="2800" i="1" dirty="0" smtClean="0">
                <a:solidFill>
                  <a:schemeClr val="tx1"/>
                </a:solidFill>
              </a:rPr>
              <a:t>diritto a essere ospite</a:t>
            </a:r>
            <a:r>
              <a:rPr lang="it-IT" sz="2800" baseline="30000" dirty="0" smtClean="0">
                <a:solidFill>
                  <a:schemeClr val="tx1"/>
                </a:solidFill>
              </a:rPr>
              <a:t> </a:t>
            </a:r>
            <a:r>
              <a:rPr lang="it-IT" sz="2800" dirty="0" smtClean="0">
                <a:solidFill>
                  <a:schemeClr val="tx1"/>
                </a:solidFill>
              </a:rPr>
              <a:t>(per il quale sarebbe richiesto uno speciale contratto benefico, allo scopo di farlo diventare per un certo tempo coabitante), bensì un </a:t>
            </a:r>
            <a:r>
              <a:rPr lang="it-IT" sz="2800" i="1" dirty="0" smtClean="0">
                <a:solidFill>
                  <a:schemeClr val="tx1"/>
                </a:solidFill>
              </a:rPr>
              <a:t>diritto di visita</a:t>
            </a:r>
            <a:r>
              <a:rPr lang="it-IT" sz="2800" dirty="0" smtClean="0">
                <a:solidFill>
                  <a:schemeClr val="tx1"/>
                </a:solidFill>
              </a:rPr>
              <a:t>, che spetta a tutti gli esseri umani, cioè di proporsi alla società in virtù del diritto al possesso comunitario della superficie della terra, sulla quale, in quanto sferica, essi non possono disperdersi nell'infinito, ma alla fine devono pur tollerarsi a vicenda, </a:t>
            </a:r>
            <a:r>
              <a:rPr lang="it-IT" sz="2800" b="1" dirty="0" smtClean="0">
                <a:solidFill>
                  <a:schemeClr val="tx1"/>
                </a:solidFill>
              </a:rPr>
              <a:t>mentre di essere in un luogo della terra nessuno originariamente ha più diritto dell'altro</a:t>
            </a:r>
            <a:r>
              <a:rPr lang="it-IT" sz="2800" dirty="0" smtClean="0">
                <a:solidFill>
                  <a:schemeClr val="tx1"/>
                </a:solidFill>
              </a:rPr>
              <a:t>”.</a:t>
            </a:r>
            <a:endParaRPr lang="it-IT" sz="2800"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14348" y="142852"/>
            <a:ext cx="7772400" cy="1470025"/>
          </a:xfrm>
        </p:spPr>
        <p:txBody>
          <a:bodyPr/>
          <a:lstStyle/>
          <a:p>
            <a:r>
              <a:rPr lang="it-IT" dirty="0" smtClean="0"/>
              <a:t>Stato di natura e società</a:t>
            </a:r>
            <a:endParaRPr lang="it-IT" dirty="0"/>
          </a:p>
        </p:txBody>
      </p:sp>
      <p:sp>
        <p:nvSpPr>
          <p:cNvPr id="4" name="Sottotitolo 3"/>
          <p:cNvSpPr>
            <a:spLocks noGrp="1"/>
          </p:cNvSpPr>
          <p:nvPr>
            <p:ph type="subTitle" idx="1"/>
          </p:nvPr>
        </p:nvSpPr>
        <p:spPr>
          <a:xfrm>
            <a:off x="1214414" y="1571612"/>
            <a:ext cx="6400800" cy="1752600"/>
          </a:xfrm>
        </p:spPr>
        <p:txBody>
          <a:bodyPr>
            <a:noAutofit/>
          </a:bodyPr>
          <a:lstStyle/>
          <a:p>
            <a:pPr algn="just"/>
            <a:r>
              <a:rPr lang="it-IT" sz="2800" dirty="0" smtClean="0">
                <a:solidFill>
                  <a:schemeClr val="tx1"/>
                </a:solidFill>
              </a:rPr>
              <a:t>Stato </a:t>
            </a:r>
            <a:r>
              <a:rPr lang="it-IT" sz="2800" dirty="0">
                <a:solidFill>
                  <a:schemeClr val="tx1"/>
                </a:solidFill>
              </a:rPr>
              <a:t>di </a:t>
            </a:r>
            <a:r>
              <a:rPr lang="it-IT" sz="2800" b="1" dirty="0" smtClean="0">
                <a:solidFill>
                  <a:srgbClr val="FF0000"/>
                </a:solidFill>
              </a:rPr>
              <a:t>natura</a:t>
            </a:r>
            <a:r>
              <a:rPr lang="it-IT" sz="2800" dirty="0" smtClean="0">
                <a:solidFill>
                  <a:schemeClr val="tx1"/>
                </a:solidFill>
              </a:rPr>
              <a:t> = </a:t>
            </a:r>
            <a:r>
              <a:rPr lang="it-IT" sz="2800" dirty="0">
                <a:solidFill>
                  <a:schemeClr val="tx1"/>
                </a:solidFill>
              </a:rPr>
              <a:t>stato di </a:t>
            </a:r>
            <a:r>
              <a:rPr lang="it-IT" sz="2800" b="1" dirty="0" smtClean="0">
                <a:solidFill>
                  <a:srgbClr val="FF0000"/>
                </a:solidFill>
              </a:rPr>
              <a:t>guerra</a:t>
            </a:r>
            <a:endParaRPr lang="it-IT" sz="2800" dirty="0" smtClean="0">
              <a:solidFill>
                <a:srgbClr val="FF0000"/>
              </a:solidFill>
            </a:endParaRPr>
          </a:p>
          <a:p>
            <a:pPr algn="just"/>
            <a:r>
              <a:rPr lang="it-IT" sz="2800" dirty="0" smtClean="0">
                <a:solidFill>
                  <a:schemeClr val="tx1"/>
                </a:solidFill>
              </a:rPr>
              <a:t>La </a:t>
            </a:r>
            <a:r>
              <a:rPr lang="it-IT" sz="2800" dirty="0">
                <a:solidFill>
                  <a:schemeClr val="tx1"/>
                </a:solidFill>
              </a:rPr>
              <a:t>pace deve </a:t>
            </a:r>
            <a:r>
              <a:rPr lang="it-IT" sz="2800" dirty="0" smtClean="0">
                <a:solidFill>
                  <a:schemeClr val="tx1"/>
                </a:solidFill>
              </a:rPr>
              <a:t>essere costruita </a:t>
            </a:r>
            <a:r>
              <a:rPr lang="it-IT" sz="2800" dirty="0">
                <a:solidFill>
                  <a:schemeClr val="tx1"/>
                </a:solidFill>
              </a:rPr>
              <a:t>attraverso la </a:t>
            </a:r>
            <a:r>
              <a:rPr lang="it-IT" sz="2800" b="1" dirty="0">
                <a:solidFill>
                  <a:schemeClr val="tx1"/>
                </a:solidFill>
              </a:rPr>
              <a:t>legge</a:t>
            </a:r>
            <a:r>
              <a:rPr lang="it-IT" sz="2800" dirty="0">
                <a:solidFill>
                  <a:schemeClr val="tx1"/>
                </a:solidFill>
              </a:rPr>
              <a:t>. </a:t>
            </a:r>
            <a:endParaRPr lang="it-IT" sz="2800" dirty="0" smtClean="0">
              <a:solidFill>
                <a:schemeClr val="tx1"/>
              </a:solidFill>
            </a:endParaRPr>
          </a:p>
          <a:p>
            <a:pPr algn="just"/>
            <a:endParaRPr lang="it-IT" sz="2800" dirty="0" smtClean="0">
              <a:solidFill>
                <a:schemeClr val="tx1"/>
              </a:solidFill>
            </a:endParaRPr>
          </a:p>
          <a:p>
            <a:pPr algn="just"/>
            <a:r>
              <a:rPr lang="it-IT" sz="2800" dirty="0" smtClean="0">
                <a:solidFill>
                  <a:schemeClr val="tx1"/>
                </a:solidFill>
              </a:rPr>
              <a:t>Gli </a:t>
            </a:r>
            <a:r>
              <a:rPr lang="it-IT" sz="2800" dirty="0">
                <a:solidFill>
                  <a:schemeClr val="tx1"/>
                </a:solidFill>
              </a:rPr>
              <a:t>uomini quindi, per evitare lo stato di guerra (tutti contro tutti) </a:t>
            </a:r>
            <a:r>
              <a:rPr lang="it-IT" sz="2800" b="1" dirty="0">
                <a:solidFill>
                  <a:schemeClr val="tx1"/>
                </a:solidFill>
              </a:rPr>
              <a:t>si riuniscono in società</a:t>
            </a:r>
            <a:r>
              <a:rPr lang="it-IT" sz="2800" dirty="0">
                <a:solidFill>
                  <a:schemeClr val="tx1"/>
                </a:solidFill>
              </a:rPr>
              <a:t>. Lo Stato, in questo, ha un ruolo importante: le </a:t>
            </a:r>
            <a:r>
              <a:rPr lang="it-IT" sz="2800" cap="small" dirty="0">
                <a:solidFill>
                  <a:schemeClr val="tx1"/>
                </a:solidFill>
              </a:rPr>
              <a:t>leggi</a:t>
            </a:r>
            <a:r>
              <a:rPr lang="it-IT" sz="2800" dirty="0">
                <a:solidFill>
                  <a:schemeClr val="tx1"/>
                </a:solidFill>
              </a:rPr>
              <a:t> servono proprio a far sì che una persona, esagerando nel prendersi libertà, </a:t>
            </a:r>
            <a:r>
              <a:rPr lang="it-IT" sz="2800" u="sng" dirty="0">
                <a:solidFill>
                  <a:schemeClr val="tx1"/>
                </a:solidFill>
              </a:rPr>
              <a:t>non tolga libertà agli </a:t>
            </a:r>
            <a:r>
              <a:rPr lang="it-IT" sz="2800" u="sng" dirty="0" smtClean="0">
                <a:solidFill>
                  <a:schemeClr val="tx1"/>
                </a:solidFill>
              </a:rPr>
              <a:t>altri.</a:t>
            </a:r>
            <a:endParaRPr lang="it-IT" sz="2800"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14348" y="142852"/>
            <a:ext cx="7772400" cy="1470025"/>
          </a:xfrm>
        </p:spPr>
        <p:txBody>
          <a:bodyPr/>
          <a:lstStyle/>
          <a:p>
            <a:r>
              <a:rPr lang="it-IT" dirty="0" smtClean="0"/>
              <a:t>Stato di natura </a:t>
            </a:r>
            <a:r>
              <a:rPr lang="it-IT" smtClean="0"/>
              <a:t>e società</a:t>
            </a:r>
            <a:endParaRPr lang="it-IT" dirty="0"/>
          </a:p>
        </p:txBody>
      </p:sp>
      <p:sp>
        <p:nvSpPr>
          <p:cNvPr id="4" name="Sottotitolo 3"/>
          <p:cNvSpPr>
            <a:spLocks noGrp="1"/>
          </p:cNvSpPr>
          <p:nvPr>
            <p:ph type="subTitle" idx="1"/>
          </p:nvPr>
        </p:nvSpPr>
        <p:spPr>
          <a:xfrm>
            <a:off x="1214414" y="1571612"/>
            <a:ext cx="7000924" cy="1752600"/>
          </a:xfrm>
        </p:spPr>
        <p:txBody>
          <a:bodyPr>
            <a:noAutofit/>
          </a:bodyPr>
          <a:lstStyle/>
          <a:p>
            <a:r>
              <a:rPr lang="it-IT" sz="2800" b="1" i="1" dirty="0" smtClean="0">
                <a:solidFill>
                  <a:schemeClr val="tx1"/>
                </a:solidFill>
              </a:rPr>
              <a:t>Per </a:t>
            </a:r>
            <a:r>
              <a:rPr lang="it-IT" sz="2800" b="1" i="1" dirty="0">
                <a:solidFill>
                  <a:schemeClr val="tx1"/>
                </a:solidFill>
              </a:rPr>
              <a:t>la pace perpetua</a:t>
            </a:r>
            <a:r>
              <a:rPr lang="it-IT" sz="2800" i="1" dirty="0">
                <a:solidFill>
                  <a:schemeClr val="tx1"/>
                </a:solidFill>
              </a:rPr>
              <a:t> (1795</a:t>
            </a:r>
            <a:r>
              <a:rPr lang="it-IT" sz="2800" i="1" dirty="0" smtClean="0">
                <a:solidFill>
                  <a:schemeClr val="tx1"/>
                </a:solidFill>
              </a:rPr>
              <a:t>)</a:t>
            </a:r>
            <a:endParaRPr lang="it-IT" sz="2800" dirty="0" smtClean="0">
              <a:solidFill>
                <a:schemeClr val="tx1"/>
              </a:solidFill>
            </a:endParaRPr>
          </a:p>
          <a:p>
            <a:pPr algn="just"/>
            <a:r>
              <a:rPr lang="it-IT" sz="2800" dirty="0" smtClean="0">
                <a:solidFill>
                  <a:schemeClr val="tx1"/>
                </a:solidFill>
              </a:rPr>
              <a:t>K. propone </a:t>
            </a:r>
            <a:r>
              <a:rPr lang="it-IT" sz="2800" dirty="0">
                <a:solidFill>
                  <a:schemeClr val="tx1"/>
                </a:solidFill>
              </a:rPr>
              <a:t>un “progetto filosofico” che possa </a:t>
            </a:r>
            <a:r>
              <a:rPr lang="it-IT" sz="2800" b="1" dirty="0">
                <a:solidFill>
                  <a:srgbClr val="FF0000"/>
                </a:solidFill>
              </a:rPr>
              <a:t>garantire la pace </a:t>
            </a:r>
            <a:r>
              <a:rPr lang="it-IT" sz="2800" dirty="0">
                <a:solidFill>
                  <a:schemeClr val="tx1"/>
                </a:solidFill>
              </a:rPr>
              <a:t>ovunque nel mondo. </a:t>
            </a:r>
            <a:endParaRPr lang="it-IT" sz="2800" dirty="0" smtClean="0">
              <a:solidFill>
                <a:schemeClr val="tx1"/>
              </a:solidFill>
            </a:endParaRPr>
          </a:p>
          <a:p>
            <a:pPr algn="just"/>
            <a:r>
              <a:rPr lang="it-IT" sz="2800" dirty="0" smtClean="0">
                <a:solidFill>
                  <a:schemeClr val="tx1"/>
                </a:solidFill>
              </a:rPr>
              <a:t>Il </a:t>
            </a:r>
            <a:r>
              <a:rPr lang="it-IT" sz="2800" dirty="0">
                <a:solidFill>
                  <a:schemeClr val="tx1"/>
                </a:solidFill>
              </a:rPr>
              <a:t>suo progetto è articolato </a:t>
            </a:r>
            <a:r>
              <a:rPr lang="it-IT" sz="2800" dirty="0" smtClean="0">
                <a:solidFill>
                  <a:schemeClr val="tx1"/>
                </a:solidFill>
              </a:rPr>
              <a:t>in:</a:t>
            </a:r>
          </a:p>
          <a:p>
            <a:pPr algn="just">
              <a:buFont typeface="Arial" pitchFamily="34" charset="0"/>
              <a:buChar char="•"/>
            </a:pPr>
            <a:r>
              <a:rPr lang="it-IT" sz="2800" dirty="0" smtClean="0">
                <a:solidFill>
                  <a:schemeClr val="tx1"/>
                </a:solidFill>
              </a:rPr>
              <a:t> </a:t>
            </a:r>
            <a:r>
              <a:rPr lang="it-IT" sz="2800" b="1" i="1" dirty="0">
                <a:solidFill>
                  <a:schemeClr val="tx1"/>
                </a:solidFill>
              </a:rPr>
              <a:t>sei articoli preliminari</a:t>
            </a:r>
            <a:r>
              <a:rPr lang="it-IT" sz="2800" dirty="0">
                <a:solidFill>
                  <a:schemeClr val="tx1"/>
                </a:solidFill>
              </a:rPr>
              <a:t> – che stabiliscono le </a:t>
            </a:r>
            <a:r>
              <a:rPr lang="it-IT" sz="2800" u="sng" dirty="0">
                <a:solidFill>
                  <a:schemeClr val="tx1"/>
                </a:solidFill>
              </a:rPr>
              <a:t>condizioni</a:t>
            </a:r>
            <a:r>
              <a:rPr lang="it-IT" sz="2800" dirty="0">
                <a:solidFill>
                  <a:schemeClr val="tx1"/>
                </a:solidFill>
              </a:rPr>
              <a:t> affinché il progetto possa essere </a:t>
            </a:r>
            <a:r>
              <a:rPr lang="it-IT" sz="2800" dirty="0" smtClean="0">
                <a:solidFill>
                  <a:schemeClr val="tx1"/>
                </a:solidFill>
              </a:rPr>
              <a:t>realizzato</a:t>
            </a:r>
          </a:p>
          <a:p>
            <a:pPr algn="just">
              <a:buFont typeface="Arial" pitchFamily="34" charset="0"/>
              <a:buChar char="•"/>
            </a:pPr>
            <a:r>
              <a:rPr lang="it-IT" sz="2800" dirty="0" smtClean="0">
                <a:solidFill>
                  <a:schemeClr val="tx1"/>
                </a:solidFill>
              </a:rPr>
              <a:t> </a:t>
            </a:r>
            <a:r>
              <a:rPr lang="it-IT" sz="2800" b="1" i="1" dirty="0">
                <a:solidFill>
                  <a:schemeClr val="tx1"/>
                </a:solidFill>
              </a:rPr>
              <a:t>tre articoli definitivi</a:t>
            </a:r>
            <a:r>
              <a:rPr lang="it-IT" sz="2800" dirty="0">
                <a:solidFill>
                  <a:schemeClr val="tx1"/>
                </a:solidFill>
              </a:rPr>
              <a:t> – che indicano le </a:t>
            </a:r>
            <a:r>
              <a:rPr lang="it-IT" sz="2800" u="sng" dirty="0">
                <a:solidFill>
                  <a:schemeClr val="tx1"/>
                </a:solidFill>
              </a:rPr>
              <a:t>modalità</a:t>
            </a:r>
            <a:r>
              <a:rPr lang="it-IT" sz="2800" dirty="0">
                <a:solidFill>
                  <a:schemeClr val="tx1"/>
                </a:solidFill>
              </a:rPr>
              <a:t> di </a:t>
            </a:r>
            <a:r>
              <a:rPr lang="it-IT" sz="2800" dirty="0" smtClean="0">
                <a:solidFill>
                  <a:schemeClr val="tx1"/>
                </a:solidFill>
              </a:rPr>
              <a:t>realizzazione </a:t>
            </a:r>
          </a:p>
          <a:p>
            <a:pPr algn="just">
              <a:buFont typeface="Arial" pitchFamily="34" charset="0"/>
              <a:buChar char="•"/>
            </a:pPr>
            <a:r>
              <a:rPr lang="it-IT" sz="2800" dirty="0" smtClean="0">
                <a:solidFill>
                  <a:schemeClr val="tx1"/>
                </a:solidFill>
              </a:rPr>
              <a:t> più </a:t>
            </a:r>
            <a:r>
              <a:rPr lang="it-IT" sz="2800" dirty="0">
                <a:solidFill>
                  <a:schemeClr val="tx1"/>
                </a:solidFill>
              </a:rPr>
              <a:t>una serie di supplementi e appendici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14348" y="142852"/>
            <a:ext cx="7772400" cy="1470025"/>
          </a:xfrm>
        </p:spPr>
        <p:txBody>
          <a:bodyPr/>
          <a:lstStyle/>
          <a:p>
            <a:r>
              <a:rPr lang="it-IT" dirty="0" smtClean="0"/>
              <a:t>Articoli preliminari</a:t>
            </a:r>
            <a:endParaRPr lang="it-IT" dirty="0"/>
          </a:p>
        </p:txBody>
      </p:sp>
      <p:sp>
        <p:nvSpPr>
          <p:cNvPr id="4" name="Sottotitolo 3"/>
          <p:cNvSpPr>
            <a:spLocks noGrp="1"/>
          </p:cNvSpPr>
          <p:nvPr>
            <p:ph type="subTitle" idx="1"/>
          </p:nvPr>
        </p:nvSpPr>
        <p:spPr>
          <a:xfrm>
            <a:off x="1214414" y="1571612"/>
            <a:ext cx="6400800" cy="1752600"/>
          </a:xfrm>
        </p:spPr>
        <p:txBody>
          <a:bodyPr>
            <a:noAutofit/>
          </a:bodyPr>
          <a:lstStyle/>
          <a:p>
            <a:pPr lvl="0" algn="just"/>
            <a:r>
              <a:rPr lang="it-IT" sz="2800" dirty="0" smtClean="0">
                <a:solidFill>
                  <a:schemeClr val="tx2"/>
                </a:solidFill>
              </a:rPr>
              <a:t>Art.1 </a:t>
            </a:r>
            <a:r>
              <a:rPr lang="it-IT" sz="2800" dirty="0" smtClean="0">
                <a:solidFill>
                  <a:schemeClr val="tx1"/>
                </a:solidFill>
              </a:rPr>
              <a:t>- “Nessun </a:t>
            </a:r>
            <a:r>
              <a:rPr lang="it-IT" sz="2800" dirty="0">
                <a:solidFill>
                  <a:schemeClr val="tx1"/>
                </a:solidFill>
              </a:rPr>
              <a:t>trattato di pace deve essere ritenuto tale se stipulato con la tacita riserva di argomenti per una guerra futura</a:t>
            </a:r>
            <a:r>
              <a:rPr lang="it-IT" sz="2800" dirty="0" smtClean="0">
                <a:solidFill>
                  <a:schemeClr val="tx1"/>
                </a:solidFill>
              </a:rPr>
              <a:t>”.</a:t>
            </a:r>
          </a:p>
          <a:p>
            <a:pPr lvl="0" algn="just"/>
            <a:endParaRPr lang="it-IT" sz="2800" dirty="0">
              <a:solidFill>
                <a:schemeClr val="tx1"/>
              </a:solidFill>
            </a:endParaRPr>
          </a:p>
          <a:p>
            <a:pPr lvl="0" algn="just"/>
            <a:r>
              <a:rPr lang="it-IT" sz="2800" dirty="0" smtClean="0">
                <a:solidFill>
                  <a:schemeClr val="tx2"/>
                </a:solidFill>
              </a:rPr>
              <a:t>Art. 2 </a:t>
            </a:r>
            <a:r>
              <a:rPr lang="it-IT" sz="2800" dirty="0" smtClean="0">
                <a:solidFill>
                  <a:schemeClr val="tx1"/>
                </a:solidFill>
              </a:rPr>
              <a:t>- “Nessuno </a:t>
            </a:r>
            <a:r>
              <a:rPr lang="it-IT" sz="2800" dirty="0">
                <a:solidFill>
                  <a:schemeClr val="tx1"/>
                </a:solidFill>
              </a:rPr>
              <a:t>Stato indipendente deve poter essere acquistato da un altro mediante eredità, scambio, compera o donazione”.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14348" y="142852"/>
            <a:ext cx="7772400" cy="1470025"/>
          </a:xfrm>
        </p:spPr>
        <p:txBody>
          <a:bodyPr/>
          <a:lstStyle/>
          <a:p>
            <a:r>
              <a:rPr lang="it-IT" dirty="0" smtClean="0"/>
              <a:t>Articoli preliminari</a:t>
            </a:r>
            <a:endParaRPr lang="it-IT" dirty="0"/>
          </a:p>
        </p:txBody>
      </p:sp>
      <p:sp>
        <p:nvSpPr>
          <p:cNvPr id="4" name="Sottotitolo 3"/>
          <p:cNvSpPr>
            <a:spLocks noGrp="1"/>
          </p:cNvSpPr>
          <p:nvPr>
            <p:ph type="subTitle" idx="1"/>
          </p:nvPr>
        </p:nvSpPr>
        <p:spPr>
          <a:xfrm>
            <a:off x="571472" y="1571612"/>
            <a:ext cx="7858180" cy="1752600"/>
          </a:xfrm>
        </p:spPr>
        <p:txBody>
          <a:bodyPr>
            <a:noAutofit/>
          </a:bodyPr>
          <a:lstStyle/>
          <a:p>
            <a:pPr lvl="0" algn="just"/>
            <a:r>
              <a:rPr lang="it-IT" sz="2800" dirty="0" smtClean="0">
                <a:solidFill>
                  <a:schemeClr val="tx2"/>
                </a:solidFill>
              </a:rPr>
              <a:t>Art. 3 </a:t>
            </a:r>
            <a:r>
              <a:rPr lang="it-IT" sz="2800" dirty="0" smtClean="0">
                <a:solidFill>
                  <a:schemeClr val="tx1"/>
                </a:solidFill>
              </a:rPr>
              <a:t>- “Col </a:t>
            </a:r>
            <a:r>
              <a:rPr lang="it-IT" sz="2800" dirty="0">
                <a:solidFill>
                  <a:schemeClr val="tx1"/>
                </a:solidFill>
              </a:rPr>
              <a:t>tempo gli eserciti permanenti devono essere aboliti”.</a:t>
            </a:r>
          </a:p>
          <a:p>
            <a:pPr algn="just"/>
            <a:r>
              <a:rPr lang="it-IT" sz="2800" b="1" i="1" dirty="0">
                <a:solidFill>
                  <a:schemeClr val="tx1"/>
                </a:solidFill>
                <a:effectLst>
                  <a:outerShdw blurRad="50800" dist="38100" algn="tr" rotWithShape="0">
                    <a:prstClr val="black">
                      <a:alpha val="40000"/>
                    </a:prstClr>
                  </a:outerShdw>
                </a:effectLst>
              </a:rPr>
              <a:t>T</a:t>
            </a:r>
            <a:r>
              <a:rPr lang="it-IT" sz="2800" b="1" dirty="0">
                <a:solidFill>
                  <a:schemeClr val="tx1"/>
                </a:solidFill>
              </a:rPr>
              <a:t>  </a:t>
            </a:r>
            <a:r>
              <a:rPr lang="it-IT" sz="2800" dirty="0">
                <a:solidFill>
                  <a:schemeClr val="tx1"/>
                </a:solidFill>
              </a:rPr>
              <a:t>“Ciò perché essi minacciano continuamente di guerra gli altri Stati, essendo sempre pronti ad entrare in scena armati di tutto punto; li incitano a </a:t>
            </a:r>
            <a:r>
              <a:rPr lang="it-IT" sz="2800" b="1" dirty="0">
                <a:solidFill>
                  <a:schemeClr val="tx1"/>
                </a:solidFill>
              </a:rPr>
              <a:t>superarsi</a:t>
            </a:r>
            <a:r>
              <a:rPr lang="it-IT" sz="2800" dirty="0">
                <a:solidFill>
                  <a:schemeClr val="tx1"/>
                </a:solidFill>
              </a:rPr>
              <a:t> nella quantità di armamenti, che non conosce limiti; inoltre, risultando alla fine le </a:t>
            </a:r>
            <a:r>
              <a:rPr lang="it-IT" sz="2800" b="1" dirty="0">
                <a:solidFill>
                  <a:schemeClr val="tx1"/>
                </a:solidFill>
              </a:rPr>
              <a:t>spese</a:t>
            </a:r>
            <a:r>
              <a:rPr lang="it-IT" sz="2800" dirty="0">
                <a:solidFill>
                  <a:schemeClr val="tx1"/>
                </a:solidFill>
              </a:rPr>
              <a:t> sostenute per essi in tempo di pace più opprimenti di una breve guerra, sono essi stessi causa di guerre aggressive, per liberarsi di tale peso.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14348" y="142852"/>
            <a:ext cx="7772400" cy="1470025"/>
          </a:xfrm>
        </p:spPr>
        <p:txBody>
          <a:bodyPr/>
          <a:lstStyle/>
          <a:p>
            <a:r>
              <a:rPr lang="it-IT" dirty="0" smtClean="0"/>
              <a:t>Articoli preliminari</a:t>
            </a:r>
            <a:endParaRPr lang="it-IT" dirty="0"/>
          </a:p>
        </p:txBody>
      </p:sp>
      <p:sp>
        <p:nvSpPr>
          <p:cNvPr id="4" name="Sottotitolo 3"/>
          <p:cNvSpPr>
            <a:spLocks noGrp="1"/>
          </p:cNvSpPr>
          <p:nvPr>
            <p:ph type="subTitle" idx="1"/>
          </p:nvPr>
        </p:nvSpPr>
        <p:spPr>
          <a:xfrm>
            <a:off x="571472" y="1571612"/>
            <a:ext cx="7858180" cy="1752600"/>
          </a:xfrm>
        </p:spPr>
        <p:txBody>
          <a:bodyPr>
            <a:noAutofit/>
          </a:bodyPr>
          <a:lstStyle/>
          <a:p>
            <a:pPr algn="just"/>
            <a:r>
              <a:rPr lang="it-IT" sz="2800" dirty="0" smtClean="0">
                <a:solidFill>
                  <a:schemeClr val="tx1"/>
                </a:solidFill>
              </a:rPr>
              <a:t>A ciò si aggiunga che assoldare uomini per uccidere o per essere uccisi corrisponde a </a:t>
            </a:r>
            <a:r>
              <a:rPr lang="it-IT" sz="2800" b="1" dirty="0" smtClean="0">
                <a:solidFill>
                  <a:schemeClr val="tx1"/>
                </a:solidFill>
              </a:rPr>
              <a:t>voler usare degli uomini come semplici macchine </a:t>
            </a:r>
            <a:r>
              <a:rPr lang="it-IT" sz="2800" dirty="0" smtClean="0">
                <a:solidFill>
                  <a:schemeClr val="tx1"/>
                </a:solidFill>
              </a:rPr>
              <a:t>e strumenti in mano di un altro (lo Stato): il che non si concilia con l’umanità presente in ognuno di noi. Tutt’altra cosa è l’esercitarsi alle armi volontario e periodico dei cittadini, per difendere se stessi e la patria da aggressioni dall’esterno”</a:t>
            </a:r>
            <a:endParaRPr lang="it-IT" sz="2800"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14348" y="142852"/>
            <a:ext cx="7772400" cy="1470025"/>
          </a:xfrm>
        </p:spPr>
        <p:txBody>
          <a:bodyPr/>
          <a:lstStyle/>
          <a:p>
            <a:r>
              <a:rPr lang="it-IT" dirty="0" smtClean="0"/>
              <a:t>Articoli preliminari</a:t>
            </a:r>
            <a:endParaRPr lang="it-IT" dirty="0"/>
          </a:p>
        </p:txBody>
      </p:sp>
      <p:sp>
        <p:nvSpPr>
          <p:cNvPr id="4" name="Sottotitolo 3"/>
          <p:cNvSpPr>
            <a:spLocks noGrp="1"/>
          </p:cNvSpPr>
          <p:nvPr>
            <p:ph type="subTitle" idx="1"/>
          </p:nvPr>
        </p:nvSpPr>
        <p:spPr>
          <a:xfrm>
            <a:off x="571472" y="1571612"/>
            <a:ext cx="8215370" cy="1752600"/>
          </a:xfrm>
        </p:spPr>
        <p:txBody>
          <a:bodyPr>
            <a:noAutofit/>
          </a:bodyPr>
          <a:lstStyle/>
          <a:p>
            <a:pPr lvl="0" algn="just"/>
            <a:r>
              <a:rPr lang="it-IT" sz="2800" dirty="0" smtClean="0">
                <a:solidFill>
                  <a:schemeClr val="tx2"/>
                </a:solidFill>
              </a:rPr>
              <a:t>Art. 4 </a:t>
            </a:r>
            <a:r>
              <a:rPr lang="it-IT" sz="2800" dirty="0" smtClean="0">
                <a:solidFill>
                  <a:schemeClr val="tx1"/>
                </a:solidFill>
              </a:rPr>
              <a:t>- “Non </a:t>
            </a:r>
            <a:r>
              <a:rPr lang="it-IT" sz="2800" dirty="0">
                <a:solidFill>
                  <a:schemeClr val="tx1"/>
                </a:solidFill>
              </a:rPr>
              <a:t>si devono contrarre debiti pubblici in vista di conflitti esterni allo Stato”.</a:t>
            </a:r>
          </a:p>
          <a:p>
            <a:pPr lvl="0" algn="just"/>
            <a:r>
              <a:rPr lang="it-IT" sz="2800" dirty="0" smtClean="0">
                <a:solidFill>
                  <a:schemeClr val="tx2"/>
                </a:solidFill>
              </a:rPr>
              <a:t>Art. 5 </a:t>
            </a:r>
            <a:r>
              <a:rPr lang="it-IT" sz="2800" dirty="0" smtClean="0">
                <a:solidFill>
                  <a:schemeClr val="tx1"/>
                </a:solidFill>
              </a:rPr>
              <a:t>- “Nessuno </a:t>
            </a:r>
            <a:r>
              <a:rPr lang="it-IT" sz="2800" dirty="0">
                <a:solidFill>
                  <a:schemeClr val="tx1"/>
                </a:solidFill>
              </a:rPr>
              <a:t>Stato si deve intromettere con la forza nella costituzione di un altro Stato”.</a:t>
            </a:r>
          </a:p>
          <a:p>
            <a:pPr algn="just"/>
            <a:r>
              <a:rPr lang="it-IT" sz="2800" b="1" i="1" dirty="0">
                <a:solidFill>
                  <a:schemeClr val="tx1"/>
                </a:solidFill>
                <a:effectLst>
                  <a:outerShdw blurRad="50800" dist="38100" algn="tr" rotWithShape="0">
                    <a:prstClr val="black">
                      <a:alpha val="40000"/>
                    </a:prstClr>
                  </a:outerShdw>
                </a:effectLst>
              </a:rPr>
              <a:t>T</a:t>
            </a:r>
            <a:r>
              <a:rPr lang="it-IT" sz="2800" b="1" dirty="0">
                <a:solidFill>
                  <a:schemeClr val="tx1"/>
                </a:solidFill>
              </a:rPr>
              <a:t>  </a:t>
            </a:r>
            <a:r>
              <a:rPr lang="it-IT" sz="2800" dirty="0">
                <a:solidFill>
                  <a:schemeClr val="tx1"/>
                </a:solidFill>
              </a:rPr>
              <a:t>“Che cosa può infatti dargliene il diritto? Forse lo </a:t>
            </a:r>
            <a:r>
              <a:rPr lang="it-IT" sz="2800" b="1" dirty="0">
                <a:solidFill>
                  <a:schemeClr val="tx1"/>
                </a:solidFill>
              </a:rPr>
              <a:t>scandalo</a:t>
            </a:r>
            <a:r>
              <a:rPr lang="it-IT" sz="2800" dirty="0">
                <a:solidFill>
                  <a:schemeClr val="tx1"/>
                </a:solidFill>
              </a:rPr>
              <a:t> che questo Stato dà ai sudditi di un altro Stato? Ciò può servire piuttosto da </a:t>
            </a:r>
            <a:r>
              <a:rPr lang="it-IT" sz="2800" b="1" dirty="0">
                <a:solidFill>
                  <a:schemeClr val="tx1"/>
                </a:solidFill>
              </a:rPr>
              <a:t>ammonimento</a:t>
            </a:r>
            <a:r>
              <a:rPr lang="it-IT" sz="2800" dirty="0">
                <a:solidFill>
                  <a:schemeClr val="tx1"/>
                </a:solidFill>
              </a:rPr>
              <a:t> a quest’ultimo, con l’esempio dei grandi mali che un popolo si è procurato con la sua corruzione; e generalmente il cattivo esempio che una persona libera dà agli altri […] non costituisce per essi una lesione.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14348" y="142852"/>
            <a:ext cx="7772400" cy="1470025"/>
          </a:xfrm>
        </p:spPr>
        <p:txBody>
          <a:bodyPr/>
          <a:lstStyle/>
          <a:p>
            <a:r>
              <a:rPr lang="it-IT" dirty="0" smtClean="0"/>
              <a:t>Articoli preliminari</a:t>
            </a:r>
            <a:endParaRPr lang="it-IT" dirty="0"/>
          </a:p>
        </p:txBody>
      </p:sp>
      <p:sp>
        <p:nvSpPr>
          <p:cNvPr id="4" name="Sottotitolo 3"/>
          <p:cNvSpPr>
            <a:spLocks noGrp="1"/>
          </p:cNvSpPr>
          <p:nvPr>
            <p:ph type="subTitle" idx="1"/>
          </p:nvPr>
        </p:nvSpPr>
        <p:spPr>
          <a:xfrm>
            <a:off x="357158" y="1214422"/>
            <a:ext cx="8429684" cy="1752600"/>
          </a:xfrm>
        </p:spPr>
        <p:txBody>
          <a:bodyPr>
            <a:noAutofit/>
          </a:bodyPr>
          <a:lstStyle/>
          <a:p>
            <a:pPr algn="just"/>
            <a:r>
              <a:rPr lang="it-IT" sz="2800" dirty="0" smtClean="0">
                <a:solidFill>
                  <a:schemeClr val="tx1"/>
                </a:solidFill>
              </a:rPr>
              <a:t>Non si può dire lo stesso quando uno Stato, per </a:t>
            </a:r>
            <a:r>
              <a:rPr lang="it-IT" sz="2800" b="1" dirty="0" smtClean="0">
                <a:solidFill>
                  <a:schemeClr val="tx1"/>
                </a:solidFill>
              </a:rPr>
              <a:t>discordie interne</a:t>
            </a:r>
            <a:r>
              <a:rPr lang="it-IT" sz="2800" dirty="0" smtClean="0">
                <a:solidFill>
                  <a:schemeClr val="tx1"/>
                </a:solidFill>
              </a:rPr>
              <a:t>, fosse diviso in due parti, ognuna delle quali rappresentasse in sé un singolo Stato che accampasse pretese sul tutto; dove il portare aiuto a uno di loro da parte di uno Stato esterno non può considerarsi come intromissione nella costituzione dell’altro (poiché vi è altrimenti anarchia). Ma fintanto che questa discordia interna non è effettiva, l’intromettersi di potenze esterne sarebbe una violazione dei diritti di un popolo che non dipende da nessuno e che combatte contro un male interno: sarebbe uno scandalo vero e proprio e renderebbe </a:t>
            </a:r>
            <a:r>
              <a:rPr lang="it-IT" sz="2800" b="1" dirty="0" smtClean="0">
                <a:solidFill>
                  <a:schemeClr val="tx1"/>
                </a:solidFill>
              </a:rPr>
              <a:t>insicura l’autonomia</a:t>
            </a:r>
            <a:r>
              <a:rPr lang="it-IT" sz="2800" dirty="0" smtClean="0">
                <a:solidFill>
                  <a:schemeClr val="tx1"/>
                </a:solidFill>
              </a:rPr>
              <a:t> di tutti gli Stati”.</a:t>
            </a:r>
            <a:endParaRPr lang="it-IT" sz="2800"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714348" y="142852"/>
            <a:ext cx="7772400" cy="1470025"/>
          </a:xfrm>
        </p:spPr>
        <p:txBody>
          <a:bodyPr/>
          <a:lstStyle/>
          <a:p>
            <a:r>
              <a:rPr lang="it-IT" dirty="0" smtClean="0"/>
              <a:t>Articoli preliminari</a:t>
            </a:r>
            <a:endParaRPr lang="it-IT" dirty="0"/>
          </a:p>
        </p:txBody>
      </p:sp>
      <p:sp>
        <p:nvSpPr>
          <p:cNvPr id="4" name="Sottotitolo 3"/>
          <p:cNvSpPr>
            <a:spLocks noGrp="1"/>
          </p:cNvSpPr>
          <p:nvPr>
            <p:ph type="subTitle" idx="1"/>
          </p:nvPr>
        </p:nvSpPr>
        <p:spPr>
          <a:xfrm>
            <a:off x="1214414" y="2428868"/>
            <a:ext cx="7000924" cy="1752600"/>
          </a:xfrm>
        </p:spPr>
        <p:txBody>
          <a:bodyPr>
            <a:noAutofit/>
          </a:bodyPr>
          <a:lstStyle/>
          <a:p>
            <a:pPr algn="just"/>
            <a:r>
              <a:rPr lang="it-IT" sz="2800" dirty="0" smtClean="0">
                <a:solidFill>
                  <a:schemeClr val="tx2"/>
                </a:solidFill>
              </a:rPr>
              <a:t>Art. 6 </a:t>
            </a:r>
            <a:r>
              <a:rPr lang="it-IT" sz="2800" dirty="0" smtClean="0">
                <a:solidFill>
                  <a:schemeClr val="tx1"/>
                </a:solidFill>
              </a:rPr>
              <a:t>- “Nessuno </a:t>
            </a:r>
            <a:r>
              <a:rPr lang="it-IT" sz="2800" dirty="0">
                <a:solidFill>
                  <a:schemeClr val="tx1"/>
                </a:solidFill>
              </a:rPr>
              <a:t>Stato in guerra deve permettersi atti di ostilità tali da rendere impossibile la reciproca fiducia nella pace futura”.</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922</Words>
  <Application>Microsoft Office PowerPoint</Application>
  <PresentationFormat>Presentazione su schermo (4:3)</PresentationFormat>
  <Paragraphs>44</Paragraphs>
  <Slides>14</Slides>
  <Notes>0</Notes>
  <HiddenSlides>0</HiddenSlides>
  <MMClips>0</MMClips>
  <ScaleCrop>false</ScaleCrop>
  <HeadingPairs>
    <vt:vector size="4" baseType="variant">
      <vt:variant>
        <vt:lpstr>Tema</vt:lpstr>
      </vt:variant>
      <vt:variant>
        <vt:i4>1</vt:i4>
      </vt:variant>
      <vt:variant>
        <vt:lpstr>Titoli diapositive</vt:lpstr>
      </vt:variant>
      <vt:variant>
        <vt:i4>14</vt:i4>
      </vt:variant>
    </vt:vector>
  </HeadingPairs>
  <TitlesOfParts>
    <vt:vector size="15" baseType="lpstr">
      <vt:lpstr>Tema di Office</vt:lpstr>
      <vt:lpstr>Kant</vt:lpstr>
      <vt:lpstr>Stato di natura e società</vt:lpstr>
      <vt:lpstr>Stato di natura e società</vt:lpstr>
      <vt:lpstr>Articoli preliminari</vt:lpstr>
      <vt:lpstr>Articoli preliminari</vt:lpstr>
      <vt:lpstr>Articoli preliminari</vt:lpstr>
      <vt:lpstr>Articoli preliminari</vt:lpstr>
      <vt:lpstr>Articoli preliminari</vt:lpstr>
      <vt:lpstr>Articoli preliminari</vt:lpstr>
      <vt:lpstr>I tre articoli definitivi</vt:lpstr>
      <vt:lpstr>I tre articoli definitivi</vt:lpstr>
      <vt:lpstr>I tre articoli definitivi</vt:lpstr>
      <vt:lpstr>I tre articoli definitivi</vt:lpstr>
      <vt:lpstr>I tre articoli definitivi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Kant</dc:title>
  <dc:creator>simone.dell@libero.it</dc:creator>
  <cp:lastModifiedBy>simone.dell@libero.it</cp:lastModifiedBy>
  <cp:revision>5</cp:revision>
  <dcterms:created xsi:type="dcterms:W3CDTF">2020-03-31T07:37:28Z</dcterms:created>
  <dcterms:modified xsi:type="dcterms:W3CDTF">2021-04-22T09:16:32Z</dcterms:modified>
</cp:coreProperties>
</file>